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2" r:id="rId8"/>
    <p:sldId id="281" r:id="rId9"/>
    <p:sldId id="275" r:id="rId10"/>
    <p:sldId id="276" r:id="rId11"/>
    <p:sldId id="278" r:id="rId12"/>
    <p:sldId id="280" r:id="rId13"/>
    <p:sldId id="284" r:id="rId14"/>
    <p:sldId id="277" r:id="rId15"/>
    <p:sldId id="274" r:id="rId16"/>
    <p:sldId id="279" r:id="rId17"/>
    <p:sldId id="283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2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FB80B37-C3F0-410A-A8A5-EFACA8E88A2F}" type="datetimeFigureOut">
              <a:rPr lang="ru-RU" smtClean="0"/>
              <a:pPr/>
              <a:t>24.06.2016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B0D9B00-5D25-444E-893C-DF52ADDF88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detsad8aiuna@yandex.ru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908720"/>
            <a:ext cx="7632848" cy="504056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00CC"/>
                </a:solidFill>
                <a:latin typeface="Impact"/>
              </a:rPr>
              <a:t>Общее родительское собрание </a:t>
            </a:r>
            <a:r>
              <a:rPr lang="ru-RU" sz="5400" b="1" i="1" dirty="0" smtClean="0">
                <a:solidFill>
                  <a:srgbClr val="0000CC"/>
                </a:solidFill>
                <a:latin typeface="Impact"/>
              </a:rPr>
              <a:t>по </a:t>
            </a:r>
            <a:r>
              <a:rPr lang="ru-RU" sz="5400" b="1" i="1" dirty="0">
                <a:solidFill>
                  <a:srgbClr val="0000CC"/>
                </a:solidFill>
                <a:latin typeface="Impact"/>
              </a:rPr>
              <a:t>итогам </a:t>
            </a:r>
            <a:r>
              <a:rPr lang="ru-RU" sz="6000" b="1" i="1" dirty="0">
                <a:solidFill>
                  <a:srgbClr val="0000CC"/>
                </a:solidFill>
                <a:latin typeface="Impact"/>
              </a:rPr>
              <a:t> </a:t>
            </a:r>
            <a:r>
              <a:rPr lang="ru-RU" sz="6000" b="1" i="1" dirty="0" smtClean="0">
                <a:solidFill>
                  <a:srgbClr val="0000CC"/>
                </a:solidFill>
                <a:latin typeface="Impact"/>
              </a:rPr>
              <a:t/>
            </a:r>
            <a:br>
              <a:rPr lang="ru-RU" sz="6000" b="1" i="1" dirty="0" smtClean="0">
                <a:solidFill>
                  <a:srgbClr val="0000CC"/>
                </a:solidFill>
                <a:latin typeface="Impact"/>
              </a:rPr>
            </a:br>
            <a:r>
              <a:rPr lang="ru-RU" sz="4800" b="1" i="1" dirty="0" smtClean="0">
                <a:solidFill>
                  <a:srgbClr val="0000CC"/>
                </a:solidFill>
                <a:latin typeface="Impact"/>
              </a:rPr>
              <a:t>2015-2016</a:t>
            </a:r>
            <a:r>
              <a:rPr lang="ru-RU" sz="2400" b="1" i="1" dirty="0" smtClean="0">
                <a:solidFill>
                  <a:srgbClr val="0000CC"/>
                </a:solidFill>
                <a:latin typeface="Impact"/>
              </a:rPr>
              <a:t>г г </a:t>
            </a:r>
            <a:r>
              <a:rPr lang="ru-RU" sz="4800" i="1" dirty="0" smtClean="0">
                <a:solidFill>
                  <a:srgbClr val="0000CC"/>
                </a:solidFill>
                <a:latin typeface="Impact"/>
              </a:rPr>
              <a:t>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573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B:\Users\Аюна\Desktop\Надежда николаевна\На сайт\IMG_2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2857496"/>
            <a:ext cx="3000378" cy="4000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9" y="571481"/>
            <a:ext cx="4433715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Ай да, ёлочка!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6148" name="Picture 4" descr="B:\Users\Аюна\Desktop\Надежда николаевна\На сайт\IMG_2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714776" cy="2786082"/>
          </a:xfrm>
          <a:prstGeom prst="rect">
            <a:avLst/>
          </a:prstGeom>
          <a:noFill/>
        </p:spPr>
      </p:pic>
      <p:pic>
        <p:nvPicPr>
          <p:cNvPr id="6146" name="Picture 2" descr="B:\Users\Аюна\Desktop\Надежда николаевна\На сайт\IMG_29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14422"/>
            <a:ext cx="2571768" cy="2928958"/>
          </a:xfrm>
          <a:prstGeom prst="rect">
            <a:avLst/>
          </a:prstGeom>
          <a:noFill/>
        </p:spPr>
      </p:pic>
      <p:pic>
        <p:nvPicPr>
          <p:cNvPr id="6150" name="Picture 6" descr="B:\Users\Аюна\Desktop\Надежда николаевна\На сайт\IMG_2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000480"/>
            <a:ext cx="2643206" cy="2857520"/>
          </a:xfrm>
          <a:prstGeom prst="rect">
            <a:avLst/>
          </a:prstGeom>
          <a:noFill/>
        </p:spPr>
      </p:pic>
      <p:pic>
        <p:nvPicPr>
          <p:cNvPr id="6151" name="Picture 7" descr="B:\Users\Аюна\Desktop\Надежда николаевна\На сайт\IMG_2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142984"/>
            <a:ext cx="2357436" cy="3143248"/>
          </a:xfrm>
          <a:prstGeom prst="rect">
            <a:avLst/>
          </a:prstGeom>
          <a:noFill/>
        </p:spPr>
      </p:pic>
      <p:pic>
        <p:nvPicPr>
          <p:cNvPr id="6147" name="Picture 3" descr="B:\Users\Аюна\Desktop\Надежда николаевна\На сайт\IMG_29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857604"/>
            <a:ext cx="2678925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B:\Users\Аюна\Desktop\воспитатели\Фото2016\IMG_3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643314"/>
            <a:ext cx="3810026" cy="2857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214291"/>
            <a:ext cx="6965245" cy="114300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«Сказочный </a:t>
            </a:r>
            <a:r>
              <a:rPr lang="ru-RU" b="1" dirty="0" err="1" smtClean="0">
                <a:solidFill>
                  <a:srgbClr val="FF0000"/>
                </a:solidFill>
              </a:rPr>
              <a:t>Сагаалган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B:\Users\Аюна\Desktop\праздники 2\СагаалганНа сайт\DSCF3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3643338" cy="2643206"/>
          </a:xfrm>
          <a:prstGeom prst="rect">
            <a:avLst/>
          </a:prstGeom>
          <a:noFill/>
        </p:spPr>
      </p:pic>
      <p:pic>
        <p:nvPicPr>
          <p:cNvPr id="2051" name="Picture 3" descr="B:\Users\Аюна\Desktop\праздники 2\СагаалганНа сайт\DSCF3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071546"/>
            <a:ext cx="4095779" cy="3071834"/>
          </a:xfrm>
          <a:prstGeom prst="rect">
            <a:avLst/>
          </a:prstGeom>
          <a:noFill/>
        </p:spPr>
      </p:pic>
      <p:pic>
        <p:nvPicPr>
          <p:cNvPr id="2056" name="Picture 8" descr="B:\Users\Аюна\Desktop\воспитатели\Фото2016\IMG_3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643314"/>
            <a:ext cx="392909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B:\Users\Аюна\Desktop\воспитатели\Фото2016\IMG_3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62567" y="952482"/>
            <a:ext cx="3619525" cy="2714644"/>
          </a:xfrm>
          <a:prstGeom prst="rect">
            <a:avLst/>
          </a:prstGeom>
          <a:noFill/>
        </p:spPr>
      </p:pic>
      <p:pic>
        <p:nvPicPr>
          <p:cNvPr id="4099" name="Picture 3" descr="B:\Users\Аюна\Desktop\воспитатели\Фото2016\IMG_3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2428892" cy="3238522"/>
          </a:xfrm>
          <a:prstGeom prst="rect">
            <a:avLst/>
          </a:prstGeom>
          <a:noFill/>
        </p:spPr>
      </p:pic>
      <p:pic>
        <p:nvPicPr>
          <p:cNvPr id="4102" name="Picture 6" descr="B:\Users\Аюна\Desktop\воспитатели\Фото2016\IMG_3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00042"/>
            <a:ext cx="2589610" cy="3452812"/>
          </a:xfrm>
          <a:prstGeom prst="rect">
            <a:avLst/>
          </a:prstGeom>
          <a:noFill/>
        </p:spPr>
      </p:pic>
      <p:pic>
        <p:nvPicPr>
          <p:cNvPr id="4101" name="Picture 5" descr="B:\Users\Аюна\Desktop\воспитатели\Фото2016\IMG_3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071810"/>
            <a:ext cx="4381530" cy="3286148"/>
          </a:xfrm>
          <a:prstGeom prst="rect">
            <a:avLst/>
          </a:prstGeom>
          <a:noFill/>
        </p:spPr>
      </p:pic>
      <p:pic>
        <p:nvPicPr>
          <p:cNvPr id="4103" name="Picture 7" descr="B:\Users\Аюна\Desktop\воспитатели\Фото2016\IMG_3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1" y="3500438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9736"/>
            <a:ext cx="3837605" cy="287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88641"/>
            <a:ext cx="6965245" cy="12961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Рождественские Святки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56" y="1129736"/>
            <a:ext cx="4339803" cy="343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48542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47" y="4008066"/>
            <a:ext cx="3799857" cy="284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40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:\Users\Аюна\Desktop\праздники 2\Зарница февраль 2016\DSCF3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429000"/>
            <a:ext cx="3714776" cy="2857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28605"/>
            <a:ext cx="6965245" cy="78581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«Зарница»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:\Users\Аюна\Desktop\праздники 2\Зарница февраль 2016\DSCF3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786214" cy="2428892"/>
          </a:xfrm>
          <a:prstGeom prst="rect">
            <a:avLst/>
          </a:prstGeom>
          <a:noFill/>
        </p:spPr>
      </p:pic>
      <p:pic>
        <p:nvPicPr>
          <p:cNvPr id="1027" name="Picture 3" descr="B:\Users\Аюна\Desktop\праздники 2\Зарница февраль 2016\DSCF38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214422"/>
            <a:ext cx="3929090" cy="2428892"/>
          </a:xfrm>
          <a:prstGeom prst="rect">
            <a:avLst/>
          </a:prstGeom>
          <a:noFill/>
        </p:spPr>
      </p:pic>
      <p:pic>
        <p:nvPicPr>
          <p:cNvPr id="1029" name="Picture 5" descr="B:\Users\Аюна\Desktop\праздники 2\Зарница февраль 2016\DSCF3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643314"/>
            <a:ext cx="4000528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:\Users\Аюна\Desktop\Надежда николаевна\На сайт\IMG_3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3571882" cy="4000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3"/>
            <a:ext cx="4000528" cy="50006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Масленица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B:\Users\Аюна\Desktop\Надежда николаевна\На сайт\IMG_3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86124"/>
            <a:ext cx="4572000" cy="3429000"/>
          </a:xfrm>
          <a:prstGeom prst="rect">
            <a:avLst/>
          </a:prstGeom>
          <a:noFill/>
        </p:spPr>
      </p:pic>
      <p:pic>
        <p:nvPicPr>
          <p:cNvPr id="4098" name="Picture 2" descr="B:\Users\Аюна\Desktop\Надежда николаевна\На сайт\IMG_3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4458847" cy="3343945"/>
          </a:xfrm>
          <a:prstGeom prst="rect">
            <a:avLst/>
          </a:prstGeom>
          <a:noFill/>
        </p:spPr>
      </p:pic>
      <p:pic>
        <p:nvPicPr>
          <p:cNvPr id="4101" name="Picture 5" descr="B:\Users\Аюна\Desktop\Надежда николаевна\На сайт\IMG_3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80"/>
            <a:ext cx="3405179" cy="2553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571481"/>
            <a:ext cx="4214841" cy="78581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Чайная церемония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B:\Users\Аюна\Desktop\воспитатели\Фото2016\IMG_3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143272" cy="3857652"/>
          </a:xfrm>
          <a:prstGeom prst="rect">
            <a:avLst/>
          </a:prstGeom>
          <a:noFill/>
        </p:spPr>
      </p:pic>
      <p:pic>
        <p:nvPicPr>
          <p:cNvPr id="3077" name="Picture 5" descr="B:\Users\Аюна\Desktop\воспитатели\Фото2016\IMG_3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00438"/>
            <a:ext cx="4143404" cy="2786082"/>
          </a:xfrm>
          <a:prstGeom prst="rect">
            <a:avLst/>
          </a:prstGeom>
          <a:noFill/>
        </p:spPr>
      </p:pic>
      <p:pic>
        <p:nvPicPr>
          <p:cNvPr id="3076" name="Picture 4" descr="B:\Users\Аюна\Desktop\воспитатели\Фото2016\IMG_3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86124"/>
            <a:ext cx="4071966" cy="3053975"/>
          </a:xfrm>
          <a:prstGeom prst="rect">
            <a:avLst/>
          </a:prstGeom>
          <a:noFill/>
        </p:spPr>
      </p:pic>
      <p:pic>
        <p:nvPicPr>
          <p:cNvPr id="3074" name="Picture 2" descr="B:\Users\Аюна\Desktop\воспитатели\Фото2016\IMG_3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71480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7920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«Подари улыбку»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84488"/>
            <a:ext cx="5551055" cy="320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7" y="1196752"/>
            <a:ext cx="3082176" cy="548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33" y="1196752"/>
            <a:ext cx="4832246" cy="271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38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023" y="476673"/>
            <a:ext cx="6965245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достижения: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340768"/>
            <a:ext cx="763284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6600CC"/>
                </a:solidFill>
                <a:latin typeface="Times New Roman"/>
                <a:ea typeface="Times New Roman"/>
              </a:rPr>
              <a:t>Районный </a:t>
            </a:r>
            <a:r>
              <a:rPr lang="ru-RU" dirty="0">
                <a:solidFill>
                  <a:srgbClr val="6600CC"/>
                </a:solidFill>
                <a:latin typeface="Times New Roman"/>
                <a:ea typeface="Times New Roman"/>
              </a:rPr>
              <a:t>конкурс рисунков «Краски осени»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Пилиховская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Соня диплом 2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степени;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6600CC"/>
                </a:solidFill>
                <a:latin typeface="Times New Roman"/>
                <a:ea typeface="Times New Roman"/>
              </a:rPr>
              <a:t>Районный конкурс рисунков </a:t>
            </a:r>
            <a:r>
              <a:rPr lang="ru-RU" dirty="0">
                <a:solidFill>
                  <a:srgbClr val="6600CC"/>
                </a:solidFill>
                <a:latin typeface="Times New Roman"/>
                <a:ea typeface="Times New Roman"/>
              </a:rPr>
              <a:t>«Сохраним лес от </a:t>
            </a:r>
            <a:r>
              <a:rPr lang="ru-RU" dirty="0" smtClean="0">
                <a:solidFill>
                  <a:srgbClr val="6600CC"/>
                </a:solidFill>
                <a:latin typeface="Times New Roman"/>
                <a:ea typeface="Times New Roman"/>
              </a:rPr>
              <a:t>пожаров»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Репин Егор-1 место;                          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Манькова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Арина-2 место;</a:t>
            </a:r>
            <a:r>
              <a:rPr lang="ru-RU" sz="1600" dirty="0" smtClean="0">
                <a:ea typeface="Times New Roman"/>
                <a:cs typeface="Times New Roman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Нимаева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Вика 2 место.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6600CC"/>
                </a:solidFill>
                <a:latin typeface="Times New Roman"/>
                <a:ea typeface="Times New Roman"/>
                <a:cs typeface="Times New Roman"/>
              </a:rPr>
              <a:t>Районный конкурс </a:t>
            </a:r>
            <a:r>
              <a:rPr lang="ru-RU" dirty="0">
                <a:solidFill>
                  <a:srgbClr val="6600CC"/>
                </a:solidFill>
                <a:latin typeface="Times New Roman"/>
                <a:ea typeface="Times New Roman"/>
                <a:cs typeface="Times New Roman"/>
              </a:rPr>
              <a:t>«Рождественские Чтения</a:t>
            </a:r>
            <a:r>
              <a:rPr lang="ru-RU" dirty="0" smtClean="0">
                <a:solidFill>
                  <a:srgbClr val="6600CC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Житникова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София-2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место (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ср.гр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.);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Бадмаева Настя-1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место (ст.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гр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.);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Манькова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Арина-1 место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подг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г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р.) </a:t>
            </a:r>
            <a:endParaRPr lang="ru-RU" sz="16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2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7561263" cy="575945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FF0000"/>
                </a:solidFill>
              </a:rPr>
              <a:t>Межрегиональный конкурс «Радуга талантов»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6600CC"/>
                </a:solidFill>
              </a:rPr>
              <a:t> </a:t>
            </a:r>
            <a:r>
              <a:rPr lang="ru-RU" sz="2400" b="1" dirty="0" smtClean="0"/>
              <a:t>Бадмаева </a:t>
            </a:r>
            <a:r>
              <a:rPr lang="ru-RU" sz="2400" b="1" dirty="0"/>
              <a:t>Настя </a:t>
            </a:r>
            <a:r>
              <a:rPr lang="ru-RU" sz="2400" b="1" dirty="0" smtClean="0"/>
              <a:t>диплом, 1 степени;</a:t>
            </a:r>
            <a:br>
              <a:rPr lang="ru-RU" sz="2400" b="1" dirty="0" smtClean="0"/>
            </a:br>
            <a:r>
              <a:rPr lang="ru-RU" sz="2400" b="1" dirty="0" smtClean="0"/>
              <a:t> Петровичева Таисия, </a:t>
            </a:r>
            <a:r>
              <a:rPr lang="ru-RU" sz="2400" b="1" dirty="0"/>
              <a:t>диплом </a:t>
            </a:r>
            <a:r>
              <a:rPr lang="ru-RU" sz="2400" b="1" dirty="0" smtClean="0"/>
              <a:t>2 степени;</a:t>
            </a:r>
            <a:br>
              <a:rPr lang="ru-RU" sz="2400" b="1" dirty="0" smtClean="0"/>
            </a:br>
            <a:r>
              <a:rPr lang="ru-RU" sz="2400" b="1" dirty="0" smtClean="0"/>
              <a:t> Телешева </a:t>
            </a:r>
            <a:r>
              <a:rPr lang="ru-RU" sz="2400" b="1" dirty="0" err="1" smtClean="0"/>
              <a:t>Дарь,я</a:t>
            </a:r>
            <a:r>
              <a:rPr lang="ru-RU" sz="2400" b="1" dirty="0" smtClean="0"/>
              <a:t> диплом 2 степени;</a:t>
            </a:r>
            <a:br>
              <a:rPr lang="ru-RU" sz="2400" b="1" dirty="0" smtClean="0"/>
            </a:br>
            <a:r>
              <a:rPr lang="ru-RU" sz="2400" b="1" dirty="0" smtClean="0"/>
              <a:t> Козлова </a:t>
            </a:r>
            <a:r>
              <a:rPr lang="ru-RU" sz="2400" b="1" dirty="0"/>
              <a:t>Варя, диплом 2 степени;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 err="1"/>
              <a:t>Бахманов</a:t>
            </a:r>
            <a:r>
              <a:rPr lang="ru-RU" sz="2400" b="1" dirty="0"/>
              <a:t> Слава, диплом 3 степени;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 err="1"/>
              <a:t>Мункуев</a:t>
            </a:r>
            <a:r>
              <a:rPr lang="ru-RU" sz="2400" b="1" dirty="0"/>
              <a:t> Антон, диплом 3 степени;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 err="1" smtClean="0"/>
              <a:t>Докторова</a:t>
            </a:r>
            <a:r>
              <a:rPr lang="ru-RU" sz="2400" b="1" dirty="0" smtClean="0"/>
              <a:t> </a:t>
            </a:r>
            <a:r>
              <a:rPr lang="ru-RU" sz="2400" b="1" dirty="0"/>
              <a:t>Лена, диплом 3 степени;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/>
              <a:t>Вишняков Рома, диплом 3 степени; 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/>
              <a:t>Кружок «Весёлые шаги», диплом 2 степени, руководитель: </a:t>
            </a:r>
            <a:r>
              <a:rPr lang="ru-RU" sz="2400" b="1" dirty="0" err="1"/>
              <a:t>Хаткевич</a:t>
            </a:r>
            <a:r>
              <a:rPr lang="ru-RU" sz="2400" b="1" dirty="0"/>
              <a:t> Е.Ю.</a:t>
            </a:r>
            <a:br>
              <a:rPr lang="ru-RU" sz="2400" b="1" dirty="0"/>
            </a:br>
            <a:r>
              <a:rPr lang="ru-RU" sz="2400" b="1" dirty="0" smtClean="0"/>
              <a:t> </a:t>
            </a:r>
            <a:r>
              <a:rPr lang="ru-RU" sz="2400" b="1" dirty="0"/>
              <a:t>Вокально-хоровая студия «Горошинка», диплом </a:t>
            </a:r>
            <a:r>
              <a:rPr lang="ru-RU" sz="2400" b="1" dirty="0" smtClean="0"/>
              <a:t>3 </a:t>
            </a:r>
            <a:r>
              <a:rPr lang="ru-RU" sz="2400" b="1" dirty="0"/>
              <a:t>степени, руководитель: Серебренникова С.М</a:t>
            </a:r>
            <a:r>
              <a:rPr lang="ru-RU" sz="2400" b="1" dirty="0" smtClean="0"/>
              <a:t>.</a:t>
            </a:r>
            <a:br>
              <a:rPr lang="ru-RU" sz="2400" b="1" dirty="0" smtClean="0"/>
            </a:br>
            <a:r>
              <a:rPr lang="ru-RU" sz="2400" b="1" dirty="0" smtClean="0"/>
              <a:t>Танцевальная студия «Искорка», диплом 2 степени, руководитель Серебренникова С.М.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48871" cy="1440160"/>
          </a:xfrm>
        </p:spPr>
        <p:txBody>
          <a:bodyPr>
            <a:normAutofit fontScale="90000"/>
          </a:bodyPr>
          <a:lstStyle/>
          <a:p>
            <a:r>
              <a:rPr lang="ru-RU" sz="2000" b="1" cap="small" dirty="0">
                <a:latin typeface="Century Schoolbook"/>
              </a:rPr>
              <a:t>Муниципальное автономное дошкольное образовательное учреждение</a:t>
            </a:r>
            <a:br>
              <a:rPr lang="ru-RU" sz="2000" b="1" cap="small" dirty="0">
                <a:latin typeface="Century Schoolbook"/>
              </a:rPr>
            </a:br>
            <a:r>
              <a:rPr lang="ru-RU" sz="2800" b="1" cap="small" dirty="0">
                <a:solidFill>
                  <a:srgbClr val="FF0000"/>
                </a:solidFill>
                <a:latin typeface="Century Schoolbook"/>
              </a:rPr>
              <a:t>ДЕТСКИЙ САД № </a:t>
            </a:r>
            <a:r>
              <a:rPr lang="en-US" sz="2800" b="1" cap="small" dirty="0">
                <a:solidFill>
                  <a:srgbClr val="FF0000"/>
                </a:solidFill>
                <a:latin typeface="Century Schoolbook"/>
              </a:rPr>
              <a:t>8 </a:t>
            </a:r>
            <a:r>
              <a:rPr lang="ru-RU" sz="2800" b="1" cap="small" dirty="0">
                <a:solidFill>
                  <a:srgbClr val="FF0000"/>
                </a:solidFill>
                <a:latin typeface="Century Schoolbook"/>
              </a:rPr>
              <a:t>«АЮНА»</a:t>
            </a:r>
            <a:r>
              <a:rPr lang="ru-RU" sz="2800" cap="small" dirty="0">
                <a:solidFill>
                  <a:srgbClr val="FF0000"/>
                </a:solidFill>
                <a:latin typeface="Century Schoolbook"/>
              </a:rPr>
              <a:t/>
            </a:r>
            <a:br>
              <a:rPr lang="ru-RU" sz="2800" cap="small" dirty="0">
                <a:solidFill>
                  <a:srgbClr val="FF0000"/>
                </a:solidFill>
                <a:latin typeface="Century Schoolbook"/>
              </a:rPr>
            </a:br>
            <a:r>
              <a:rPr lang="ru-RU" sz="1400" b="1" cap="small" dirty="0">
                <a:solidFill>
                  <a:srgbClr val="FF0000"/>
                </a:solidFill>
                <a:latin typeface="Century Schoolbook"/>
              </a:rPr>
              <a:t>МАДОУ № 8 «</a:t>
            </a:r>
            <a:r>
              <a:rPr lang="ru-RU" sz="1400" b="1" cap="small" dirty="0" err="1">
                <a:solidFill>
                  <a:srgbClr val="FF0000"/>
                </a:solidFill>
                <a:latin typeface="Century Schoolbook"/>
              </a:rPr>
              <a:t>Аюна</a:t>
            </a:r>
            <a:r>
              <a:rPr lang="ru-RU" sz="1400" b="1" cap="small" dirty="0">
                <a:solidFill>
                  <a:srgbClr val="FF0000"/>
                </a:solidFill>
                <a:latin typeface="Century Schoolbook"/>
              </a:rPr>
              <a:t>» г. Кяхта</a:t>
            </a:r>
            <a:r>
              <a:rPr lang="en-US" sz="1400" b="1" cap="small" dirty="0">
                <a:solidFill>
                  <a:srgbClr val="FF0000"/>
                </a:solidFill>
                <a:latin typeface="Century Schoolbook"/>
              </a:rPr>
              <a:t/>
            </a:r>
            <a:br>
              <a:rPr lang="en-US" sz="1400" b="1" cap="small" dirty="0">
                <a:solidFill>
                  <a:srgbClr val="FF0000"/>
                </a:solidFill>
                <a:latin typeface="Century Schoolbook"/>
              </a:rPr>
            </a:br>
            <a:r>
              <a:rPr lang="ru-RU" sz="500" b="1" cap="small" dirty="0">
                <a:solidFill>
                  <a:srgbClr val="FF0000"/>
                </a:solidFill>
                <a:latin typeface="Century Schoolbook"/>
              </a:rPr>
              <a:t> </a:t>
            </a:r>
            <a:r>
              <a:rPr lang="ru-RU" sz="20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тел.: 8 (30142) 91-0-44 </a:t>
            </a:r>
            <a:r>
              <a:rPr lang="en-US" sz="20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e-mail:</a:t>
            </a:r>
            <a:r>
              <a:rPr lang="en-US" sz="2000" b="1" cap="small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 </a:t>
            </a:r>
            <a:r>
              <a:rPr lang="en-US" sz="2000" b="1" cap="small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hlinkClick r:id="rId2"/>
              </a:rPr>
              <a:t>detsad8aiuna@yandex.ru</a:t>
            </a:r>
            <a:endParaRPr lang="ru-RU" dirty="0">
              <a:solidFill>
                <a:srgbClr val="6600CC"/>
              </a:solidFill>
            </a:endParaRPr>
          </a:p>
        </p:txBody>
      </p:sp>
      <p:pic>
        <p:nvPicPr>
          <p:cNvPr id="3" name="Picture 5" descr="C:\Users\ДСад\Desktop\Новая папка\IMG_1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5"/>
            <a:ext cx="7776864" cy="44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632847" cy="554461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Всероссийский конкурс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Пришла весна-весна победы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6600CC"/>
                </a:solidFill>
              </a:rPr>
              <a:t> </a:t>
            </a:r>
            <a:r>
              <a:rPr lang="ru-RU" sz="2800" b="1" dirty="0" smtClean="0"/>
              <a:t>Томсон </a:t>
            </a:r>
            <a:r>
              <a:rPr lang="ru-RU" sz="2800" b="1" dirty="0"/>
              <a:t>Вадим-1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Телешева </a:t>
            </a:r>
            <a:r>
              <a:rPr lang="ru-RU" sz="2800" b="1" dirty="0"/>
              <a:t>Даша-1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err="1" smtClean="0"/>
              <a:t>Галсанова</a:t>
            </a:r>
            <a:r>
              <a:rPr lang="ru-RU" sz="2800" b="1" dirty="0" smtClean="0"/>
              <a:t> </a:t>
            </a:r>
            <a:r>
              <a:rPr lang="ru-RU" sz="2800" b="1" dirty="0"/>
              <a:t>Полина-1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Яковлев </a:t>
            </a:r>
            <a:r>
              <a:rPr lang="ru-RU" sz="2800" b="1" dirty="0"/>
              <a:t>Саша-1 </a:t>
            </a:r>
            <a:r>
              <a:rPr lang="ru-RU" sz="2800" b="1" dirty="0" smtClean="0"/>
              <a:t>место; </a:t>
            </a:r>
            <a:br>
              <a:rPr lang="ru-RU" sz="2800" b="1" dirty="0" smtClean="0"/>
            </a:br>
            <a:r>
              <a:rPr lang="ru-RU" sz="2800" b="1" dirty="0" smtClean="0"/>
              <a:t> Бадмаева </a:t>
            </a:r>
            <a:r>
              <a:rPr lang="ru-RU" sz="2800" b="1" dirty="0"/>
              <a:t>Настя-1 </a:t>
            </a:r>
            <a:r>
              <a:rPr lang="ru-RU" sz="2800" b="1" dirty="0" smtClean="0"/>
              <a:t>место; </a:t>
            </a:r>
            <a:br>
              <a:rPr lang="ru-RU" sz="2800" b="1" dirty="0" smtClean="0"/>
            </a:br>
            <a:r>
              <a:rPr lang="ru-RU" sz="2800" b="1" dirty="0" smtClean="0"/>
              <a:t> Игумнова </a:t>
            </a:r>
            <a:r>
              <a:rPr lang="ru-RU" sz="2800" b="1" dirty="0"/>
              <a:t>Катя-1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Очирова </a:t>
            </a:r>
            <a:r>
              <a:rPr lang="ru-RU" sz="2800" b="1" dirty="0"/>
              <a:t>Маша-1 </a:t>
            </a:r>
            <a:r>
              <a:rPr lang="ru-RU" sz="2800" b="1" dirty="0" smtClean="0"/>
              <a:t>место</a:t>
            </a:r>
            <a:r>
              <a:rPr lang="ru-RU" sz="2800" b="1" dirty="0"/>
              <a:t>;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err="1" smtClean="0"/>
              <a:t>Дашеева</a:t>
            </a:r>
            <a:r>
              <a:rPr lang="ru-RU" sz="2800" b="1" dirty="0" smtClean="0"/>
              <a:t> </a:t>
            </a:r>
            <a:r>
              <a:rPr lang="ru-RU" sz="2800" b="1" dirty="0"/>
              <a:t>Номина-1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err="1" smtClean="0"/>
              <a:t>Цыпылова</a:t>
            </a:r>
            <a:r>
              <a:rPr lang="ru-RU" sz="2800" b="1" dirty="0" smtClean="0"/>
              <a:t> </a:t>
            </a:r>
            <a:r>
              <a:rPr lang="ru-RU" sz="2800" b="1" dirty="0"/>
              <a:t>Марина-1 </a:t>
            </a:r>
            <a:r>
              <a:rPr lang="ru-RU" sz="2800" b="1" dirty="0" smtClean="0"/>
              <a:t>место;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err="1" smtClean="0"/>
              <a:t>Батомункуев</a:t>
            </a:r>
            <a:r>
              <a:rPr lang="ru-RU" sz="2800" b="1" dirty="0" smtClean="0"/>
              <a:t> Арсалан-1 место;</a:t>
            </a:r>
            <a:br>
              <a:rPr lang="ru-RU" sz="2800" b="1" dirty="0" smtClean="0"/>
            </a:br>
            <a:r>
              <a:rPr lang="ru-RU" sz="2800" b="1" dirty="0" smtClean="0"/>
              <a:t> Цыдыпова </a:t>
            </a:r>
            <a:r>
              <a:rPr lang="ru-RU" sz="2800" b="1" dirty="0"/>
              <a:t>Катя-1 место.</a:t>
            </a:r>
            <a:r>
              <a:rPr lang="ru-RU" sz="2800" b="1" dirty="0" smtClean="0">
                <a:solidFill>
                  <a:srgbClr val="6600CC"/>
                </a:solidFill>
              </a:rPr>
              <a:t/>
            </a:r>
            <a:br>
              <a:rPr lang="ru-RU" sz="2800" b="1" dirty="0" smtClean="0">
                <a:solidFill>
                  <a:srgbClr val="6600CC"/>
                </a:solidFill>
              </a:rPr>
            </a:br>
            <a:endParaRPr lang="ru-RU" sz="28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848872" cy="568863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r>
              <a:rPr lang="ru-RU" sz="2800" b="1" dirty="0">
                <a:solidFill>
                  <a:srgbClr val="C00000"/>
                </a:solidFill>
              </a:rPr>
              <a:t>Всероссийский конкурс </a:t>
            </a:r>
            <a:r>
              <a:rPr lang="ru-RU" sz="2800" b="1" dirty="0" smtClean="0">
                <a:solidFill>
                  <a:srgbClr val="C00000"/>
                </a:solidFill>
              </a:rPr>
              <a:t>детского мастерства </a:t>
            </a:r>
            <a:r>
              <a:rPr lang="ru-RU" sz="2800" b="1" dirty="0">
                <a:solidFill>
                  <a:srgbClr val="C00000"/>
                </a:solidFill>
              </a:rPr>
              <a:t>«Новогодняя сказка»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6600CC"/>
                </a:solidFill>
              </a:rPr>
              <a:t> </a:t>
            </a:r>
            <a:r>
              <a:rPr lang="ru-RU" sz="2800" dirty="0" smtClean="0"/>
              <a:t>Цыдыпова </a:t>
            </a:r>
            <a:r>
              <a:rPr lang="ru-RU" sz="2800" dirty="0"/>
              <a:t>Катя-диплом </a:t>
            </a:r>
            <a:r>
              <a:rPr lang="ru-RU" sz="2800" dirty="0" smtClean="0"/>
              <a:t>лауреата;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Цыпылова</a:t>
            </a:r>
            <a:r>
              <a:rPr lang="ru-RU" sz="2800" dirty="0" smtClean="0"/>
              <a:t> </a:t>
            </a:r>
            <a:r>
              <a:rPr lang="ru-RU" sz="2800" dirty="0"/>
              <a:t>Марина-диплом 1 </a:t>
            </a:r>
            <a:r>
              <a:rPr lang="ru-RU" sz="2800" dirty="0" smtClean="0"/>
              <a:t>степени;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/>
              <a:t>Рыбаченко</a:t>
            </a:r>
            <a:r>
              <a:rPr lang="ru-RU" sz="2800" dirty="0"/>
              <a:t> Даша-диплом 1 </a:t>
            </a:r>
            <a:r>
              <a:rPr lang="ru-RU" sz="2800" dirty="0" smtClean="0"/>
              <a:t>степени;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Сахарова Даша-диплом 2 </a:t>
            </a:r>
            <a:r>
              <a:rPr lang="ru-RU" sz="2800" dirty="0" smtClean="0"/>
              <a:t>степени.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>
                <a:solidFill>
                  <a:srgbClr val="C00000"/>
                </a:solidFill>
              </a:rPr>
              <a:t>Международный конкурс детского творчества «Волшебный новый год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6600CC"/>
                </a:solidFill>
              </a:rPr>
              <a:t> </a:t>
            </a:r>
            <a:r>
              <a:rPr lang="ru-RU" sz="2800" dirty="0"/>
              <a:t>Бадмаева </a:t>
            </a:r>
            <a:r>
              <a:rPr lang="ru-RU" sz="2800" dirty="0" smtClean="0"/>
              <a:t>Настя-диплом </a:t>
            </a:r>
            <a:r>
              <a:rPr lang="ru-RU" sz="2800" dirty="0"/>
              <a:t>2 </a:t>
            </a:r>
            <a:r>
              <a:rPr lang="ru-RU" sz="2800" dirty="0" smtClean="0"/>
              <a:t>степени;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Игумнова </a:t>
            </a:r>
            <a:r>
              <a:rPr lang="ru-RU" sz="2800" dirty="0" smtClean="0"/>
              <a:t>Катя-диплом </a:t>
            </a:r>
            <a:r>
              <a:rPr lang="ru-RU" sz="2800" dirty="0"/>
              <a:t>3 степени. </a:t>
            </a:r>
            <a:r>
              <a:rPr lang="ru-RU" sz="2800" dirty="0" smtClean="0">
                <a:solidFill>
                  <a:srgbClr val="6600CC"/>
                </a:solidFill>
              </a:rPr>
              <a:t/>
            </a:r>
            <a:br>
              <a:rPr lang="ru-RU" sz="2800" dirty="0" smtClean="0">
                <a:solidFill>
                  <a:srgbClr val="6600CC"/>
                </a:solidFill>
              </a:rPr>
            </a:br>
            <a:endParaRPr lang="ru-RU" sz="28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620688"/>
            <a:ext cx="7632848" cy="561662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/>
              <a:t> 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Переподготовка педагогических работников.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2200" dirty="0" smtClean="0"/>
              <a:t> В этом году многие педагоги повысили свой профессиональный уровень.</a:t>
            </a:r>
            <a:br>
              <a:rPr lang="ru-RU" sz="2200" dirty="0" smtClean="0"/>
            </a:br>
            <a:r>
              <a:rPr lang="ru-RU" sz="2200" dirty="0" smtClean="0"/>
              <a:t>   Прошли </a:t>
            </a:r>
            <a:r>
              <a:rPr lang="ru-RU" sz="2200" dirty="0"/>
              <a:t>профессиональную переподготовку в государственном бюджетном образовательном у</a:t>
            </a:r>
            <a:r>
              <a:rPr lang="ru-RU" sz="2200" dirty="0" smtClean="0"/>
              <a:t>чреждении </a:t>
            </a:r>
            <a:r>
              <a:rPr lang="ru-RU" sz="2200" dirty="0"/>
              <a:t>среднего профессионального образования «Бурятский республиканский педагогический колледж</a:t>
            </a:r>
            <a:r>
              <a:rPr lang="ru-RU" sz="2200" dirty="0" smtClean="0"/>
              <a:t>» по направлению «Дошкольное образование» </a:t>
            </a:r>
            <a:br>
              <a:rPr lang="ru-RU" sz="2200" dirty="0" smtClean="0"/>
            </a:br>
            <a:r>
              <a:rPr lang="ru-RU" sz="2700" b="1" dirty="0" smtClean="0">
                <a:solidFill>
                  <a:srgbClr val="C00000"/>
                </a:solidFill>
              </a:rPr>
              <a:t>Курсы </a:t>
            </a:r>
            <a:r>
              <a:rPr lang="ru-RU" sz="2700" b="1" dirty="0">
                <a:solidFill>
                  <a:srgbClr val="C00000"/>
                </a:solidFill>
              </a:rPr>
              <a:t>повышения </a:t>
            </a:r>
            <a:r>
              <a:rPr lang="ru-RU" sz="2700" b="1" dirty="0" smtClean="0">
                <a:solidFill>
                  <a:srgbClr val="C00000"/>
                </a:solidFill>
              </a:rPr>
              <a:t>квалификации</a:t>
            </a:r>
            <a:r>
              <a:rPr lang="ru-RU" sz="2400" b="1" dirty="0">
                <a:solidFill>
                  <a:srgbClr val="C00000"/>
                </a:solidFill>
              </a:rPr>
              <a:t>: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2200" dirty="0"/>
              <a:t>«Проектирование системы оценки качества ДО в условиях реализации ФГОС</a:t>
            </a:r>
            <a:r>
              <a:rPr lang="ru-RU" sz="2200" dirty="0" smtClean="0"/>
              <a:t>»</a:t>
            </a:r>
            <a:br>
              <a:rPr lang="ru-RU" sz="2200" dirty="0" smtClean="0"/>
            </a:br>
            <a:r>
              <a:rPr lang="ru-RU" sz="2200" dirty="0" smtClean="0"/>
              <a:t>«</a:t>
            </a:r>
            <a:r>
              <a:rPr lang="ru-RU" sz="2200" dirty="0"/>
              <a:t>Подготовка к реализации ФГОС обучающихся с ОВЗ и интеллектуальным </a:t>
            </a:r>
            <a:r>
              <a:rPr lang="ru-RU" sz="2200" dirty="0" smtClean="0"/>
              <a:t>нарушениями»</a:t>
            </a:r>
            <a:br>
              <a:rPr lang="ru-RU" sz="2200" dirty="0" smtClean="0"/>
            </a:br>
            <a:r>
              <a:rPr lang="ru-RU" sz="2200" dirty="0" smtClean="0"/>
              <a:t>«Проектирование </a:t>
            </a:r>
            <a:r>
              <a:rPr lang="ru-RU" sz="2200" dirty="0"/>
              <a:t>системы оценки качества дошкольного образования в соответствии с требованием ФГОС ДО. Работа с инструментом Шкала EXERS –R»</a:t>
            </a:r>
          </a:p>
        </p:txBody>
      </p:sp>
    </p:spTree>
    <p:extLst>
      <p:ext uri="{BB962C8B-B14F-4D97-AF65-F5344CB8AC3E}">
        <p14:creationId xmlns:p14="http://schemas.microsoft.com/office/powerpoint/2010/main" val="20195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24744"/>
            <a:ext cx="7200800" cy="165618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Участие педагогов в конкурсах профессионального мастерства</a:t>
            </a:r>
            <a:r>
              <a:rPr lang="ru-RU" sz="1800" b="1" dirty="0" smtClean="0">
                <a:solidFill>
                  <a:srgbClr val="C00000"/>
                </a:solidFill>
              </a:rPr>
              <a:t>:</a:t>
            </a: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Районный конкурс «Воспитатель года»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dirty="0"/>
              <a:t>Серебренникова Н.Н.-3 место.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571876"/>
            <a:ext cx="7128792" cy="22333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3929090" cy="371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496"/>
            <a:ext cx="4000528" cy="345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51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9"/>
            <a:ext cx="6965245" cy="129614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Районный конкурс по ПДД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dirty="0"/>
              <a:t>Бадмаева С.А.-1 место.</a:t>
            </a:r>
          </a:p>
        </p:txBody>
      </p:sp>
      <p:pic>
        <p:nvPicPr>
          <p:cNvPr id="2050" name="Picture 2" descr="F: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496"/>
            <a:ext cx="5143535" cy="3429024"/>
          </a:xfrm>
          <a:prstGeom prst="rect">
            <a:avLst/>
          </a:prstGeom>
          <a:noFill/>
        </p:spPr>
      </p:pic>
      <p:pic>
        <p:nvPicPr>
          <p:cNvPr id="1026" name="Picture 2" descr="F:\DSC_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22" y="1643050"/>
            <a:ext cx="4745202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3" cy="139937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Региональный чемпионат «Молодые профессионалы»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en-US" sz="2400" b="1" dirty="0" err="1" smtClean="0">
                <a:solidFill>
                  <a:srgbClr val="C00000"/>
                </a:solidFill>
              </a:rPr>
              <a:t>Wold</a:t>
            </a:r>
            <a:r>
              <a:rPr lang="en-US" sz="2400" b="1" dirty="0" smtClean="0">
                <a:solidFill>
                  <a:srgbClr val="C00000"/>
                </a:solidFill>
              </a:rPr>
              <a:t> skills </a:t>
            </a:r>
            <a:r>
              <a:rPr lang="en-US" sz="2400" b="1" dirty="0" err="1" smtClean="0">
                <a:solidFill>
                  <a:srgbClr val="C00000"/>
                </a:solidFill>
              </a:rPr>
              <a:t>Rossia</a:t>
            </a:r>
            <a:r>
              <a:rPr lang="en-US" sz="2400" b="1" dirty="0" smtClean="0">
                <a:solidFill>
                  <a:srgbClr val="C00000"/>
                </a:solidFill>
              </a:rPr>
              <a:t> 2016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ru-RU" sz="2400" dirty="0" smtClean="0"/>
              <a:t>Казанцева В.С.- медаль за профессионализм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/>
          </a:p>
        </p:txBody>
      </p:sp>
      <p:pic>
        <p:nvPicPr>
          <p:cNvPr id="1027" name="Picture 3" descr="B:\Users\Аюна\Desktop\EAWdWriQqH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643051"/>
            <a:ext cx="4441817" cy="2928957"/>
          </a:xfrm>
          <a:prstGeom prst="rect">
            <a:avLst/>
          </a:prstGeom>
          <a:noFill/>
        </p:spPr>
      </p:pic>
      <p:pic>
        <p:nvPicPr>
          <p:cNvPr id="1028" name="Picture 4" descr="B:\Users\Аюна\Desktop\2YPZ4_T_N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928934"/>
            <a:ext cx="4621218" cy="339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30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08920"/>
            <a:ext cx="6965245" cy="1202485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9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7" y="817582"/>
            <a:ext cx="7632848" cy="4627642"/>
          </a:xfrm>
        </p:spPr>
        <p:txBody>
          <a:bodyPr>
            <a:noAutofit/>
          </a:bodyPr>
          <a:lstStyle/>
          <a:p>
            <a:r>
              <a:rPr lang="ru-RU" sz="6600" b="1" i="1" dirty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Тема:    </a:t>
            </a:r>
            <a:r>
              <a:rPr lang="ru-RU" b="1" dirty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</a:br>
            <a:r>
              <a:rPr lang="ru-RU" sz="6000" b="1" dirty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Перспективы развития МАДОУ детский сад №8 «</a:t>
            </a:r>
            <a:r>
              <a:rPr lang="ru-RU" sz="6000" b="1" dirty="0" err="1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Аюна</a:t>
            </a:r>
            <a:r>
              <a:rPr lang="ru-RU" sz="6000" b="1" dirty="0">
                <a:solidFill>
                  <a:srgbClr val="0000CC"/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7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8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buClr>
                <a:srgbClr val="873624"/>
              </a:buClr>
              <a:buSzTx/>
              <a:buNone/>
              <a:defRPr/>
            </a:pPr>
            <a:r>
              <a:rPr lang="ru-RU" sz="4000" b="1" i="1" dirty="0">
                <a:solidFill>
                  <a:prstClr val="black"/>
                </a:solidFill>
                <a:latin typeface="Monotype Corsiva" pitchFamily="66" charset="0"/>
              </a:rPr>
              <a:t>Подведение итогов совместной деятельности МАДОУ детский сад №8 « </a:t>
            </a:r>
            <a:r>
              <a:rPr lang="ru-RU" sz="4000" b="1" i="1" dirty="0" err="1">
                <a:solidFill>
                  <a:prstClr val="black"/>
                </a:solidFill>
                <a:latin typeface="Monotype Corsiva" pitchFamily="66" charset="0"/>
              </a:rPr>
              <a:t>Аюна</a:t>
            </a:r>
            <a:r>
              <a:rPr lang="ru-RU" sz="4000" b="1" i="1" dirty="0">
                <a:solidFill>
                  <a:prstClr val="black"/>
                </a:solidFill>
                <a:latin typeface="Monotype Corsiva" pitchFamily="66" charset="0"/>
              </a:rPr>
              <a:t>» с родительской общественностью </a:t>
            </a:r>
            <a:endParaRPr lang="en-US" sz="4000" b="1" i="1" dirty="0">
              <a:solidFill>
                <a:prstClr val="black"/>
              </a:solidFill>
              <a:latin typeface="Monotype Corsiva" pitchFamily="66" charset="0"/>
            </a:endParaRPr>
          </a:p>
          <a:p>
            <a:pPr marL="0" lvl="0" indent="0" algn="ctr">
              <a:buClr>
                <a:srgbClr val="873624"/>
              </a:buClr>
              <a:buSzTx/>
              <a:buNone/>
              <a:defRPr/>
            </a:pPr>
            <a:r>
              <a:rPr lang="ru-RU" sz="4000" b="1" i="1" dirty="0">
                <a:solidFill>
                  <a:prstClr val="black"/>
                </a:solidFill>
                <a:latin typeface="Monotype Corsiva" pitchFamily="66" charset="0"/>
              </a:rPr>
              <a:t>за </a:t>
            </a:r>
            <a:r>
              <a:rPr lang="ru-RU" sz="4000" b="1" i="1" dirty="0" smtClean="0">
                <a:solidFill>
                  <a:prstClr val="black"/>
                </a:solidFill>
                <a:latin typeface="Monotype Corsiva" pitchFamily="66" charset="0"/>
              </a:rPr>
              <a:t>2015– 2016 </a:t>
            </a:r>
            <a:r>
              <a:rPr lang="ru-RU" sz="4000" b="1" i="1" dirty="0">
                <a:solidFill>
                  <a:prstClr val="black"/>
                </a:solidFill>
                <a:latin typeface="Monotype Corsiva" pitchFamily="66" charset="0"/>
              </a:rPr>
              <a:t>учебный год.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5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i="1" dirty="0">
                <a:solidFill>
                  <a:srgbClr val="FF0000"/>
                </a:solidFill>
                <a:latin typeface="Times New Roman"/>
              </a:rPr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Clr>
                <a:srgbClr val="873624"/>
              </a:buClr>
              <a:buSzTx/>
              <a:buNone/>
              <a:defRPr/>
            </a:pPr>
            <a:r>
              <a:rPr lang="en-US" b="1" dirty="0">
                <a:solidFill>
                  <a:prstClr val="black"/>
                </a:solidFill>
                <a:latin typeface="Book Antiqua"/>
              </a:rPr>
              <a:t>1.</a:t>
            </a:r>
            <a:r>
              <a:rPr lang="en-US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</a:rPr>
              <a:t>Создание условий  в МАДОУ детский сад №8 «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</a:rPr>
              <a:t>Аюна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</a:rPr>
              <a:t>» для разнообразного по содержанию и формам сотрудничества, способствующего развитию конструктивного взаимодействия педагогов и родителей.</a:t>
            </a:r>
          </a:p>
          <a:p>
            <a:pPr marL="0" lvl="0" indent="0" algn="ctr">
              <a:buClr>
                <a:srgbClr val="873624"/>
              </a:buClr>
              <a:buSz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Monotype Corsiva" pitchFamily="66" charset="0"/>
              </a:rPr>
              <a:t>2. 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</a:rPr>
              <a:t>Привлечение семей воспитанников к активному участию в жизни детского сада.</a:t>
            </a:r>
          </a:p>
          <a:p>
            <a:pPr marL="0" lvl="0" indent="0" algn="ctr">
              <a:buClr>
                <a:srgbClr val="873624"/>
              </a:buClr>
              <a:buSzTx/>
              <a:buNone/>
              <a:defRPr/>
            </a:pPr>
            <a:endParaRPr lang="ru-RU" b="1" dirty="0">
              <a:solidFill>
                <a:srgbClr val="895D1D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2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512168"/>
          </a:xfrm>
        </p:spPr>
        <p:txBody>
          <a:bodyPr>
            <a:normAutofit/>
          </a:bodyPr>
          <a:lstStyle/>
          <a:p>
            <a:pPr algn="l"/>
            <a:r>
              <a:rPr lang="ru-RU" sz="5400" b="1" i="1" dirty="0">
                <a:latin typeface="Monotype Corsiva" pitchFamily="66" charset="0"/>
              </a:rPr>
              <a:t>Повестка дня: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632848" cy="4536504"/>
          </a:xfrm>
        </p:spPr>
        <p:txBody>
          <a:bodyPr>
            <a:normAutofit/>
          </a:bodyPr>
          <a:lstStyle/>
          <a:p>
            <a:pPr marL="342900" lvl="0" indent="-342900" algn="just">
              <a:buClr>
                <a:srgbClr val="AD0101"/>
              </a:buClr>
              <a:buSzTx/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Отчет о финансово – хозяйственной деятельности за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2015- 2016 </a:t>
            </a: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учебный год</a:t>
            </a:r>
            <a:r>
              <a:rPr lang="en-US" sz="2000" b="1" dirty="0">
                <a:solidFill>
                  <a:prstClr val="black"/>
                </a:solidFill>
                <a:latin typeface="Times New Roman"/>
              </a:rPr>
              <a:t> -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</a:rPr>
              <a:t>Шайдорова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  Л.Г. – Заведующая МАДОУ детский сад №8 «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</a:rPr>
              <a:t>Аюна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».</a:t>
            </a:r>
          </a:p>
          <a:p>
            <a:pPr marL="0" lvl="0" indent="0" algn="just">
              <a:buClr>
                <a:srgbClr val="AD0101"/>
              </a:buClr>
              <a:buSzTx/>
              <a:buNone/>
              <a:defRPr/>
            </a:pPr>
            <a:endParaRPr lang="ru-RU" sz="2000" b="1" dirty="0">
              <a:solidFill>
                <a:srgbClr val="FF0000"/>
              </a:solidFill>
              <a:latin typeface="Times New Roman"/>
            </a:endParaRPr>
          </a:p>
          <a:p>
            <a:pPr marL="342900" lvl="0" indent="-342900" algn="just">
              <a:buClr>
                <a:srgbClr val="AD0101"/>
              </a:buClr>
              <a:buSzTx/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/>
              </a:rPr>
              <a:t>Анализ образовательного процесса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Серебренникова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Н.Н. 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старший воспитатель</a:t>
            </a:r>
            <a:r>
              <a:rPr lang="en-US" sz="20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МАДОУ детский сад №8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/>
              </a:rPr>
              <a:t>Аюна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</a:rPr>
              <a:t>».</a:t>
            </a:r>
          </a:p>
          <a:p>
            <a:pPr marL="342900" lvl="0" indent="-342900" algn="just">
              <a:buClr>
                <a:srgbClr val="AD0101"/>
              </a:buClr>
              <a:buSzTx/>
              <a:buFont typeface="+mj-lt"/>
              <a:buAutoNum type="arabicParenR"/>
              <a:defRPr/>
            </a:pPr>
            <a:endParaRPr lang="ru-RU" sz="2000" b="1" dirty="0">
              <a:solidFill>
                <a:srgbClr val="FF0000"/>
              </a:solidFill>
              <a:latin typeface="Times New Roman"/>
            </a:endParaRPr>
          </a:p>
          <a:p>
            <a:pPr marL="342900" lvl="0" indent="-342900" algn="just">
              <a:buClr>
                <a:srgbClr val="AD0101"/>
              </a:buClr>
              <a:buSzTx/>
              <a:buFont typeface="+mj-lt"/>
              <a:buAutoNum type="arabicParenR"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Лето! Планируем семейный отдых.</a:t>
            </a:r>
          </a:p>
          <a:p>
            <a:pPr marL="0" lvl="0" indent="0" algn="just">
              <a:buClr>
                <a:srgbClr val="AD0101"/>
              </a:buClr>
              <a:buSzTx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Старшая медицинская сестра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</a:rPr>
              <a:t>Тубчинова</a:t>
            </a:r>
            <a:r>
              <a:rPr lang="ru-RU" sz="2000" b="1" dirty="0">
                <a:solidFill>
                  <a:srgbClr val="FF0000"/>
                </a:solidFill>
                <a:latin typeface="Times New Roman"/>
              </a:rPr>
              <a:t>  В.Д.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154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241376"/>
            <a:ext cx="7632847" cy="5616624"/>
          </a:xfrm>
        </p:spPr>
        <p:txBody>
          <a:bodyPr>
            <a:normAutofit fontScale="90000"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ПРИОБРЕТЕНО В 2015-2016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УЧ.Г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.:  </a:t>
            </a:r>
            <a:b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Асфальтирование участка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– 200 000 тыс. руб.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Ремонт отопительной системы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– 257 000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Замена электропроводки  -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350 000 тыс. руб. 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Игрушки (самокаты, мотоциклы, куклы)  - 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153 714 тыс. руб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Производственно- хозяйственный инвентарь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– 98 256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Краска /известь для ремонта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– 80 155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Посуда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– 15 845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Методическая литература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– 21 807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Наглядные пособия, обучающие плакаты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– 15 117 тыс. руб.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28604"/>
            <a:ext cx="6965245" cy="6429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Выставка цветов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B:\Users\Аюна\Desktop\СеребС.М\фото выстовка цветов\DS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2835182" cy="5040323"/>
          </a:xfrm>
          <a:prstGeom prst="rect">
            <a:avLst/>
          </a:prstGeom>
          <a:noFill/>
        </p:spPr>
      </p:pic>
      <p:pic>
        <p:nvPicPr>
          <p:cNvPr id="6147" name="Picture 3" descr="B:\Users\Аюна\Desktop\СеребС.М\фото выстовка цветов\DSC_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643314"/>
            <a:ext cx="4770439" cy="2683371"/>
          </a:xfrm>
          <a:prstGeom prst="rect">
            <a:avLst/>
          </a:prstGeom>
          <a:noFill/>
        </p:spPr>
      </p:pic>
      <p:pic>
        <p:nvPicPr>
          <p:cNvPr id="6148" name="Picture 4" descr="B:\Users\Аюна\Desktop\СеребС.М\фото выстовка цветов\DSC_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142984"/>
            <a:ext cx="4786313" cy="2692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:\Users\Аюна\Desktop\СеребС.М\фото выстовка цветов\DSC_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5207003" cy="2928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3"/>
            <a:ext cx="7858180" cy="7858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Малые Олимпийские игры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571876"/>
            <a:ext cx="507209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B:\Users\Аюна\Desktop\СеребС.М\фото выстовка цветов\DSC_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492237"/>
            <a:ext cx="2714630" cy="4826009"/>
          </a:xfrm>
          <a:prstGeom prst="rect">
            <a:avLst/>
          </a:prstGeom>
          <a:noFill/>
        </p:spPr>
      </p:pic>
      <p:pic>
        <p:nvPicPr>
          <p:cNvPr id="7171" name="Picture 3" descr="B:\Users\Аюна\Desktop\СеребС.М\фото выстовка цветов\DSC_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500174"/>
            <a:ext cx="2714644" cy="4826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1437</TotalTime>
  <Words>280</Words>
  <Application>Microsoft Office PowerPoint</Application>
  <PresentationFormat>Экран (4:3)</PresentationFormat>
  <Paragraphs>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Кнопка</vt:lpstr>
      <vt:lpstr>Общее родительское собрание по итогам   2015-2016г г .</vt:lpstr>
      <vt:lpstr>Муниципальное автономное дошкольное образовательное учреждение ДЕТСКИЙ САД № 8 «АЮНА» МАДОУ № 8 «Аюна» г. Кяхта  тел.: 8 (30142) 91-0-44 e-mail: detsad8aiuna@yandex.ru</vt:lpstr>
      <vt:lpstr>Тема:     Перспективы развития МАДОУ детский сад №8 «Аюна»</vt:lpstr>
      <vt:lpstr>Цель:</vt:lpstr>
      <vt:lpstr>Задачи:</vt:lpstr>
      <vt:lpstr>Повестка дня:</vt:lpstr>
      <vt:lpstr>ПРИОБРЕТЕНО В 2015-2016 УЧ.Г.:    Асфальтирование участка – 200 000 тыс. руб.                                      Ремонт отопительной системы – 257 000 тыс. руб. Замена электропроводки  - 350 000 тыс. руб.  Игрушки (самокаты, мотоциклы, куклы)  - 153 714 тыс. руб. Производственно- хозяйственный инвентарь – 98 256 тыс. руб. Краска /известь для ремонта – 80 155 тыс. руб. Посуда – 15 845 тыс. руб. Методическая литература – 21 807 тыс. руб. Наглядные пособия, обучающие плакаты – 15 117 тыс. руб.    </vt:lpstr>
      <vt:lpstr>Выставка цветов</vt:lpstr>
      <vt:lpstr>Малые Олимпийские игры</vt:lpstr>
      <vt:lpstr>Ай да, ёлочка!!</vt:lpstr>
      <vt:lpstr>«Сказочный Сагаалган»</vt:lpstr>
      <vt:lpstr>Презентация PowerPoint</vt:lpstr>
      <vt:lpstr>Рождественские Святки</vt:lpstr>
      <vt:lpstr>Проект «Зарница»</vt:lpstr>
      <vt:lpstr>Масленица</vt:lpstr>
      <vt:lpstr>Чайная церемония</vt:lpstr>
      <vt:lpstr>Проект «Подари улыбку»</vt:lpstr>
      <vt:lpstr>Наши достижения:</vt:lpstr>
      <vt:lpstr>Межрегиональный конкурс «Радуга талантов»  Бадмаева Настя диплом, 1 степени;  Петровичева Таисия, диплом 2 степени;  Телешева Дарь,я диплом 2 степени;  Козлова Варя, диплом 2 степени;  Бахманов Слава, диплом 3 степени;  Мункуев Антон, диплом 3 степени;  Докторова Лена, диплом 3 степени;  Вишняков Рома, диплом 3 степени;   Кружок «Весёлые шаги», диплом 2 степени, руководитель: Хаткевич Е.Ю.  Вокально-хоровая студия «Горошинка», диплом 3 степени, руководитель: Серебренникова С.М. Танцевальная студия «Искорка», диплом 2 степени, руководитель Серебренникова С.М.  </vt:lpstr>
      <vt:lpstr>Всероссийский конкурс  «Пришла весна-весна победы»  Томсон Вадим-1 место;  Телешева Даша-1 место;  Галсанова Полина-1 место;  Яковлев Саша-1 место;   Бадмаева Настя-1 место;   Игумнова Катя-1 место;  Очирова Маша-1 место;  Дашеева Номина-1 место;  Цыпылова Марина-1 место;  Батомункуев Арсалан-1 место;  Цыдыпова Катя-1 место. </vt:lpstr>
      <vt:lpstr> Всероссийский конкурс детского мастерства «Новогодняя сказка»   Цыдыпова Катя-диплом лауреата;  Цыпылова Марина-диплом 1 степени;  Рыбаченко Даша-диплом 1 степени;  Сахарова Даша-диплом 2 степени.  Международный конкурс детского творчества «Волшебный новый год»  Бадмаева Настя-диплом 2 степени;  Игумнова Катя-диплом 3 степени.  </vt:lpstr>
      <vt:lpstr>  Переподготовка педагогических работников.  В этом году многие педагоги повысили свой профессиональный уровень.    Прошли профессиональную переподготовку в государственном бюджетном образовательном учреждении среднего профессионального образования «Бурятский республиканский педагогический колледж» по направлению «Дошкольное образование»  Курсы повышения квалификации: «Проектирование системы оценки качества ДО в условиях реализации ФГОС» «Подготовка к реализации ФГОС обучающихся с ОВЗ и интеллектуальным нарушениями» «Проектирование системы оценки качества дошкольного образования в соответствии с требованием ФГОС ДО. Работа с инструментом Шкала EXERS –R»</vt:lpstr>
      <vt:lpstr>Участие педагогов в конкурсах профессионального мастерства: Районный конкурс «Воспитатель года» Серебренникова Н.Н.-3 место.  </vt:lpstr>
      <vt:lpstr>Районный конкурс по ПДД Бадмаева С.А.-1 место.</vt:lpstr>
      <vt:lpstr>Региональный чемпионат «Молодые профессионалы» Wold skills Rossia 2016 Казанцева В.С.- медаль за профессионализм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Общее родительское собрание по итогам 2015-2016</dc:title>
  <dc:creator>Надежда</dc:creator>
  <cp:lastModifiedBy>Надежда</cp:lastModifiedBy>
  <cp:revision>47</cp:revision>
  <cp:lastPrinted>2016-06-24T05:58:32Z</cp:lastPrinted>
  <dcterms:created xsi:type="dcterms:W3CDTF">2016-06-16T08:43:39Z</dcterms:created>
  <dcterms:modified xsi:type="dcterms:W3CDTF">2016-06-24T07:53:39Z</dcterms:modified>
</cp:coreProperties>
</file>